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2" r:id="rId3"/>
    <p:sldId id="293" r:id="rId4"/>
    <p:sldId id="287" r:id="rId5"/>
    <p:sldId id="288" r:id="rId6"/>
    <p:sldId id="286" r:id="rId7"/>
    <p:sldId id="289" r:id="rId8"/>
    <p:sldId id="285" r:id="rId9"/>
    <p:sldId id="284" r:id="rId10"/>
    <p:sldId id="292" r:id="rId11"/>
    <p:sldId id="276" r:id="rId12"/>
    <p:sldId id="270" r:id="rId13"/>
    <p:sldId id="273" r:id="rId14"/>
    <p:sldId id="274" r:id="rId15"/>
    <p:sldId id="290" r:id="rId16"/>
    <p:sldId id="272" r:id="rId17"/>
    <p:sldId id="291" r:id="rId18"/>
    <p:sldId id="280" r:id="rId19"/>
    <p:sldId id="278" r:id="rId20"/>
    <p:sldId id="265" r:id="rId21"/>
    <p:sldId id="259" r:id="rId22"/>
    <p:sldId id="260" r:id="rId23"/>
    <p:sldId id="261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9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6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2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13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98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39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6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5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7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57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4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50227-106A-6241-85FE-17A85343089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2E95E7A-7CE4-A84D-A78E-1651A69D4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8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D53B-B6AF-3544-83A2-D4C28B076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56" y="391886"/>
            <a:ext cx="11519065" cy="5023262"/>
          </a:xfrm>
        </p:spPr>
        <p:txBody>
          <a:bodyPr>
            <a:normAutofit/>
          </a:bodyPr>
          <a:lstStyle/>
          <a:p>
            <a:r>
              <a:rPr lang="en-US" sz="3600" dirty="0"/>
              <a:t>			</a:t>
            </a:r>
            <a:r>
              <a:rPr lang="en-US" sz="3600" dirty="0">
                <a:latin typeface="Cambria" panose="02040503050406030204" pitchFamily="18" charset="0"/>
              </a:rPr>
              <a:t>Ames Housing Complex, LOWA 					                     Analysis</a:t>
            </a:r>
            <a:br>
              <a:rPr lang="en-US" sz="3600" dirty="0">
                <a:latin typeface="Cambria" panose="02040503050406030204" pitchFamily="18" charset="0"/>
              </a:rPr>
            </a:br>
            <a:br>
              <a:rPr lang="en-US" sz="3600" dirty="0">
                <a:latin typeface="Cambria" panose="02040503050406030204" pitchFamily="18" charset="0"/>
              </a:rPr>
            </a:br>
            <a:br>
              <a:rPr lang="en-US" sz="3600" dirty="0">
                <a:latin typeface="Cambria" panose="02040503050406030204" pitchFamily="18" charset="0"/>
              </a:rPr>
            </a:br>
            <a:br>
              <a:rPr lang="en-US" sz="3600" dirty="0">
                <a:latin typeface="Cambria" panose="02040503050406030204" pitchFamily="18" charset="0"/>
              </a:rPr>
            </a:br>
            <a:r>
              <a:rPr lang="en-US" sz="3600" dirty="0">
                <a:latin typeface="Cambria" panose="02040503050406030204" pitchFamily="18" charset="0"/>
              </a:rPr>
              <a:t>					By</a:t>
            </a:r>
            <a:br>
              <a:rPr lang="en-US" sz="3600" dirty="0">
                <a:latin typeface="Cambria" panose="02040503050406030204" pitchFamily="18" charset="0"/>
              </a:rPr>
            </a:br>
            <a:r>
              <a:rPr lang="en-US" sz="3600" dirty="0">
                <a:latin typeface="Cambria" panose="02040503050406030204" pitchFamily="18" charset="0"/>
              </a:rPr>
              <a:t>			   </a:t>
            </a:r>
            <a:r>
              <a:rPr lang="en-US" sz="3600" dirty="0" err="1">
                <a:latin typeface="Cambria" panose="02040503050406030204" pitchFamily="18" charset="0"/>
              </a:rPr>
              <a:t>Upasana</a:t>
            </a:r>
            <a:r>
              <a:rPr lang="en-US" sz="3600" dirty="0">
                <a:latin typeface="Cambria" panose="02040503050406030204" pitchFamily="18" charset="0"/>
              </a:rPr>
              <a:t> Mahanta</a:t>
            </a:r>
          </a:p>
        </p:txBody>
      </p:sp>
    </p:spTree>
    <p:extLst>
      <p:ext uri="{BB962C8B-B14F-4D97-AF65-F5344CB8AC3E}">
        <p14:creationId xmlns:p14="http://schemas.microsoft.com/office/powerpoint/2010/main" val="241534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71C71-5C5F-6449-9152-C854B591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1385890"/>
            <a:ext cx="2463800" cy="1987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CD9A6-57CF-4640-95C8-28D52D5F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87" y="1369725"/>
            <a:ext cx="2716205" cy="1987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B29C92-E542-B544-AFF8-E6C5710A1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75" y="3654424"/>
            <a:ext cx="2565400" cy="1909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95928-B892-0147-B119-2AE97D92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163" y="3654424"/>
            <a:ext cx="2565400" cy="1909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22724-F007-724E-BCC7-697C6F662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850" y="1454801"/>
            <a:ext cx="2590508" cy="1928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81DBF0-552F-A649-BC3D-D28F312DE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850" y="3739499"/>
            <a:ext cx="2590508" cy="19281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874D71-5BE8-DA4C-BC68-B07F53D2C43B}"/>
              </a:ext>
            </a:extLst>
          </p:cNvPr>
          <p:cNvSpPr txBox="1">
            <a:spLocks/>
          </p:cNvSpPr>
          <p:nvPr/>
        </p:nvSpPr>
        <p:spPr>
          <a:xfrm>
            <a:off x="1451524" y="343002"/>
            <a:ext cx="9603275" cy="599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	</a:t>
            </a:r>
            <a:r>
              <a:rPr lang="en-US" dirty="0">
                <a:latin typeface="Cambria" panose="02040503050406030204" pitchFamily="18" charset="0"/>
              </a:rPr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149391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43864D3-A1FC-BF45-BE4A-D97B005DB9E7}"/>
              </a:ext>
            </a:extLst>
          </p:cNvPr>
          <p:cNvSpPr txBox="1">
            <a:spLocks/>
          </p:cNvSpPr>
          <p:nvPr/>
        </p:nvSpPr>
        <p:spPr>
          <a:xfrm>
            <a:off x="123824" y="1485900"/>
            <a:ext cx="5662615" cy="33118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mbria" panose="02040503050406030204" pitchFamily="18" charset="0"/>
              </a:rPr>
              <a:t>We see four clusters of neighborhoods above.</a:t>
            </a:r>
          </a:p>
          <a:p>
            <a:r>
              <a:rPr lang="en-US" dirty="0">
                <a:latin typeface="Cambria" panose="02040503050406030204" pitchFamily="18" charset="0"/>
              </a:rPr>
              <a:t>Neighborhood 1: </a:t>
            </a:r>
            <a:r>
              <a:rPr lang="en-US" dirty="0" err="1">
                <a:latin typeface="Cambria" panose="02040503050406030204" pitchFamily="18" charset="0"/>
              </a:rPr>
              <a:t>MeadowV</a:t>
            </a:r>
            <a:r>
              <a:rPr lang="en-US" dirty="0">
                <a:latin typeface="Cambria" panose="02040503050406030204" pitchFamily="18" charset="0"/>
              </a:rPr>
              <a:t> : </a:t>
            </a:r>
            <a:r>
              <a:rPr lang="en-US" dirty="0" err="1">
                <a:latin typeface="Cambria" panose="02040503050406030204" pitchFamily="18" charset="0"/>
              </a:rPr>
              <a:t>BrDale</a:t>
            </a: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Neighborhood 2: </a:t>
            </a:r>
            <a:r>
              <a:rPr lang="en-US" dirty="0" err="1">
                <a:latin typeface="Cambria" panose="02040503050406030204" pitchFamily="18" charset="0"/>
              </a:rPr>
              <a:t>BrkSide</a:t>
            </a:r>
            <a:r>
              <a:rPr lang="en-US" dirty="0">
                <a:latin typeface="Cambria" panose="02040503050406030204" pitchFamily="18" charset="0"/>
              </a:rPr>
              <a:t> : Mitchel</a:t>
            </a:r>
          </a:p>
          <a:p>
            <a:r>
              <a:rPr lang="en-US" dirty="0">
                <a:latin typeface="Cambria" panose="02040503050406030204" pitchFamily="18" charset="0"/>
              </a:rPr>
              <a:t>Neighborhood 3: </a:t>
            </a:r>
            <a:r>
              <a:rPr lang="en-US" dirty="0" err="1">
                <a:latin typeface="Cambria" panose="02040503050406030204" pitchFamily="18" charset="0"/>
              </a:rPr>
              <a:t>SawyerW</a:t>
            </a:r>
            <a:r>
              <a:rPr lang="en-US" dirty="0">
                <a:latin typeface="Cambria" panose="02040503050406030204" pitchFamily="18" charset="0"/>
              </a:rPr>
              <a:t> : Veenker</a:t>
            </a:r>
          </a:p>
          <a:p>
            <a:r>
              <a:rPr lang="en-US" dirty="0">
                <a:latin typeface="Cambria" panose="02040503050406030204" pitchFamily="18" charset="0"/>
              </a:rPr>
              <a:t>Neighborhood 4: Timber : </a:t>
            </a:r>
            <a:r>
              <a:rPr lang="en-US" dirty="0" err="1">
                <a:latin typeface="Cambria" panose="02040503050406030204" pitchFamily="18" charset="0"/>
              </a:rPr>
              <a:t>NoRidge</a:t>
            </a:r>
            <a:endParaRPr lang="en-US" dirty="0">
              <a:latin typeface="Cambria" panose="02040503050406030204" pitchFamily="18" charset="0"/>
            </a:endParaRPr>
          </a:p>
          <a:p>
            <a:endParaRPr lang="en-US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E1C89033-61C8-A34E-9813-24680663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360" y="1485900"/>
            <a:ext cx="6334816" cy="397062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389210-4009-AA48-8373-CC2C240C5D83}"/>
              </a:ext>
            </a:extLst>
          </p:cNvPr>
          <p:cNvSpPr txBox="1">
            <a:spLocks/>
          </p:cNvSpPr>
          <p:nvPr/>
        </p:nvSpPr>
        <p:spPr>
          <a:xfrm>
            <a:off x="1451524" y="343002"/>
            <a:ext cx="9603275" cy="599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</a:t>
            </a:r>
            <a:r>
              <a:rPr lang="en-US" sz="2400" dirty="0">
                <a:latin typeface="Cambria" panose="02040503050406030204" pitchFamily="18" charset="0"/>
              </a:rPr>
              <a:t>Correlation matrix with NEIGHBORHOOD</a:t>
            </a:r>
          </a:p>
        </p:txBody>
      </p:sp>
    </p:spTree>
    <p:extLst>
      <p:ext uri="{BB962C8B-B14F-4D97-AF65-F5344CB8AC3E}">
        <p14:creationId xmlns:p14="http://schemas.microsoft.com/office/powerpoint/2010/main" val="303143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F7298-73CD-6C4A-A5A8-F0FDE425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264412"/>
            <a:ext cx="5968449" cy="3851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B8FB54-2D73-0941-861D-105547358A79}"/>
              </a:ext>
            </a:extLst>
          </p:cNvPr>
          <p:cNvSpPr txBox="1"/>
          <p:nvPr/>
        </p:nvSpPr>
        <p:spPr>
          <a:xfrm>
            <a:off x="457202" y="1937612"/>
            <a:ext cx="400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Ames seems to have been immune at the Recession time . 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There for may be ,Given the city's being ranked by Bloomberg in the top 15 "cities that have done best since the recession".(Wikipedia shows)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486004-D0AC-2548-8EAA-89A65622BF60}"/>
              </a:ext>
            </a:extLst>
          </p:cNvPr>
          <p:cNvSpPr txBox="1">
            <a:spLocks/>
          </p:cNvSpPr>
          <p:nvPr/>
        </p:nvSpPr>
        <p:spPr>
          <a:xfrm>
            <a:off x="1451524" y="343002"/>
            <a:ext cx="9603275" cy="599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3BBDB0-A8A1-FA4B-BEC2-C0AF160CFD28}"/>
              </a:ext>
            </a:extLst>
          </p:cNvPr>
          <p:cNvSpPr txBox="1">
            <a:spLocks/>
          </p:cNvSpPr>
          <p:nvPr/>
        </p:nvSpPr>
        <p:spPr>
          <a:xfrm>
            <a:off x="1603924" y="495402"/>
            <a:ext cx="9603275" cy="599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mbria" panose="02040503050406030204" pitchFamily="18" charset="0"/>
              </a:rPr>
              <a:t>Correlation matrix of price with Year</a:t>
            </a:r>
            <a:r>
              <a:rPr lang="en-US" dirty="0"/>
              <a:t> </a:t>
            </a:r>
            <a:r>
              <a:rPr lang="en-US" dirty="0">
                <a:latin typeface="Cambria" panose="02040503050406030204" pitchFamily="18" charset="0"/>
              </a:rPr>
              <a:t>sold</a:t>
            </a:r>
          </a:p>
        </p:txBody>
      </p:sp>
    </p:spTree>
    <p:extLst>
      <p:ext uri="{BB962C8B-B14F-4D97-AF65-F5344CB8AC3E}">
        <p14:creationId xmlns:p14="http://schemas.microsoft.com/office/powerpoint/2010/main" val="3207128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A49EF6-9602-5441-A48C-0F137B0A489E}"/>
              </a:ext>
            </a:extLst>
          </p:cNvPr>
          <p:cNvSpPr/>
          <p:nvPr/>
        </p:nvSpPr>
        <p:spPr>
          <a:xfrm>
            <a:off x="423554" y="1409113"/>
            <a:ext cx="45403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Oldest house built in 1872. Newest house built in 2010.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Not much action in the 80s apparently. Looks like majority of houses were built in the 50s and after, 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1985-2010: Extended growth leading up to the Great Recession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993F3-7B23-6E4A-A540-2705B024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89" y="1270660"/>
            <a:ext cx="5569623" cy="36932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FA420D-C657-6941-AE85-6B5BE4F68CA7}"/>
              </a:ext>
            </a:extLst>
          </p:cNvPr>
          <p:cNvSpPr txBox="1">
            <a:spLocks/>
          </p:cNvSpPr>
          <p:nvPr/>
        </p:nvSpPr>
        <p:spPr>
          <a:xfrm>
            <a:off x="1451524" y="343002"/>
            <a:ext cx="9603275" cy="599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mbria" panose="02040503050406030204" pitchFamily="18" charset="0"/>
              </a:rPr>
              <a:t>distribution matrix of price with year built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17051-52FD-3C47-AD5B-20465DF943E7}"/>
              </a:ext>
            </a:extLst>
          </p:cNvPr>
          <p:cNvSpPr txBox="1"/>
          <p:nvPr/>
        </p:nvSpPr>
        <p:spPr>
          <a:xfrm>
            <a:off x="6900863" y="5243513"/>
            <a:ext cx="327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Year Built</a:t>
            </a:r>
          </a:p>
        </p:txBody>
      </p:sp>
    </p:spTree>
    <p:extLst>
      <p:ext uri="{BB962C8B-B14F-4D97-AF65-F5344CB8AC3E}">
        <p14:creationId xmlns:p14="http://schemas.microsoft.com/office/powerpoint/2010/main" val="351125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555A5-8F87-4F49-99B3-223B7219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87" y="1500188"/>
            <a:ext cx="6726271" cy="36537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60D506-1CBA-C245-AD17-54BE9C37B095}"/>
              </a:ext>
            </a:extLst>
          </p:cNvPr>
          <p:cNvSpPr/>
          <p:nvPr/>
        </p:nvSpPr>
        <p:spPr>
          <a:xfrm>
            <a:off x="442913" y="2528888"/>
            <a:ext cx="4014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Ground Living Area shows high big houses were made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average house has 1,499 sq. ft of space, the median 1,444 sq. ft.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 Biggest house has 5,642 sq. ft of space, the smallest 334 sq. ft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C63848-23AC-F545-91BE-57D33EEB0A1C}"/>
              </a:ext>
            </a:extLst>
          </p:cNvPr>
          <p:cNvSpPr txBox="1">
            <a:spLocks/>
          </p:cNvSpPr>
          <p:nvPr/>
        </p:nvSpPr>
        <p:spPr>
          <a:xfrm>
            <a:off x="1451524" y="343002"/>
            <a:ext cx="9603275" cy="599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</a:t>
            </a:r>
            <a:r>
              <a:rPr lang="en-US" dirty="0">
                <a:latin typeface="Cambria" panose="02040503050406030204" pitchFamily="18" charset="0"/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62963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528D-6732-2640-B557-9AA584CF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67" y="2776194"/>
            <a:ext cx="9603275" cy="1049235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dirty="0">
                <a:latin typeface="Cambria" panose="02040503050406030204" pitchFamily="18" charset="0"/>
              </a:rPr>
              <a:t>Model fitting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50353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ED2B-F501-FD48-B351-BC6A9AE5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</a:t>
            </a:r>
            <a:r>
              <a:rPr lang="en-US" dirty="0">
                <a:latin typeface="Cambria" panose="02040503050406030204" pitchFamily="18" charset="0"/>
              </a:rPr>
              <a:t>X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AB1E-A2ED-FC49-BD13-3C7F68E48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715819"/>
            <a:ext cx="9603275" cy="2899169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ambria" panose="02040503050406030204" pitchFamily="18" charset="0"/>
              </a:rPr>
              <a:t>Total_ Sqft.= Total Bsmt SF+Wood Deck SF+Open Porch SF+1st Floor SF+2nd Floor SF</a:t>
            </a:r>
          </a:p>
          <a:p>
            <a:r>
              <a:rPr lang="en-US" dirty="0">
                <a:latin typeface="Cambria" panose="02040503050406030204" pitchFamily="18" charset="0"/>
              </a:rPr>
              <a:t>Total SF , Lot Area ,Year Remodel/Add, Overall Qual,  Basement Unfinished SF, Year Remodel/Add * Overall Qual</a:t>
            </a:r>
          </a:p>
          <a:p>
            <a:r>
              <a:rPr lang="en-US" dirty="0">
                <a:latin typeface="Cambria" panose="02040503050406030204" pitchFamily="18" charset="0"/>
              </a:rPr>
              <a:t>Year Remodel/Add * Overall Qual= Year Remodel/Add, Overall Qual</a:t>
            </a:r>
          </a:p>
          <a:p>
            <a:r>
              <a:rPr lang="en-US" dirty="0">
                <a:latin typeface="Cambria" panose="02040503050406030204" pitchFamily="18" charset="0"/>
              </a:rPr>
              <a:t>Split the data into two data sets ,</a:t>
            </a:r>
            <a:r>
              <a:rPr lang="en-US" b="1" dirty="0">
                <a:latin typeface="Cambria" panose="02040503050406030204" pitchFamily="18" charset="0"/>
              </a:rPr>
              <a:t> Training set:</a:t>
            </a:r>
            <a:r>
              <a:rPr lang="en-US" dirty="0">
                <a:latin typeface="Cambria" panose="02040503050406030204" pitchFamily="18" charset="0"/>
              </a:rPr>
              <a:t> What we "train" a model on</a:t>
            </a:r>
          </a:p>
          <a:p>
            <a:r>
              <a:rPr lang="en-US" b="1" dirty="0">
                <a:latin typeface="Cambria" panose="02040503050406030204" pitchFamily="18" charset="0"/>
              </a:rPr>
              <a:t>Holdout set:</a:t>
            </a:r>
            <a:r>
              <a:rPr lang="en-US" dirty="0">
                <a:latin typeface="Cambria" panose="02040503050406030204" pitchFamily="18" charset="0"/>
              </a:rPr>
              <a:t> What we use to validate our "trained" model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0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93BD2-B285-8748-8AEA-A0B18EA9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23887"/>
            <a:ext cx="10922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30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2D2E-3734-5C40-9CF8-225B9B12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>
                <a:latin typeface="Cambria" panose="02040503050406030204" pitchFamily="18" charset="0"/>
              </a:rPr>
              <a:t>Evaluation of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61AFB-5575-CD48-8B00-81D76D6C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Test set score </a:t>
            </a:r>
          </a:p>
          <a:p>
            <a:r>
              <a:rPr lang="en-US" dirty="0">
                <a:latin typeface="Cambria" panose="02040503050406030204" pitchFamily="18" charset="0"/>
              </a:rPr>
              <a:t>0.8556282468368013</a:t>
            </a:r>
          </a:p>
          <a:p>
            <a:r>
              <a:rPr lang="en-US" dirty="0">
                <a:latin typeface="Cambria" panose="02040503050406030204" pitchFamily="18" charset="0"/>
              </a:rPr>
              <a:t>Training set score</a:t>
            </a:r>
          </a:p>
          <a:p>
            <a:r>
              <a:rPr lang="en-US" dirty="0">
                <a:latin typeface="Cambria" panose="02040503050406030204" pitchFamily="18" charset="0"/>
              </a:rPr>
              <a:t>0.7974330694026652</a:t>
            </a:r>
          </a:p>
          <a:p>
            <a:r>
              <a:rPr lang="en-US" b="1" dirty="0">
                <a:latin typeface="Cambria" panose="02040503050406030204" pitchFamily="18" charset="0"/>
              </a:rPr>
              <a:t>Cross value score of training set</a:t>
            </a:r>
          </a:p>
          <a:p>
            <a:r>
              <a:rPr lang="en-US" dirty="0">
                <a:latin typeface="Cambria" panose="02040503050406030204" pitchFamily="18" charset="0"/>
              </a:rPr>
              <a:t>0.7718800193095575</a:t>
            </a:r>
            <a:endParaRPr lang="en-US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20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DBDD-FA35-254C-9136-C1D6A04B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			</a:t>
            </a:r>
            <a:r>
              <a:rPr lang="en-US" dirty="0">
                <a:latin typeface="Cambria" panose="02040503050406030204" pitchFamily="18" charset="0"/>
              </a:rPr>
              <a:t>Model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7BEB-7099-6E4C-8216-3F8069D3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037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Training Scores: </a:t>
            </a:r>
          </a:p>
          <a:p>
            <a:r>
              <a:rPr lang="en-US" dirty="0">
                <a:latin typeface="Cambria" panose="02040503050406030204" pitchFamily="18" charset="0"/>
              </a:rPr>
              <a:t>R2 score: 0.7974330694026652 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Training r2 score .79 This means that our features explain approximately 80% of the variance in our target variable.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Testing Scores: </a:t>
            </a:r>
          </a:p>
          <a:p>
            <a:r>
              <a:rPr lang="en-US" dirty="0">
                <a:latin typeface="Cambria" panose="02040503050406030204" pitchFamily="18" charset="0"/>
              </a:rPr>
              <a:t>R2 score: 0.8556282468368013 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P-value: 0.0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36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9292A-2F0F-7644-8ED2-E66D3F3B6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709956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34196-7A0F-7D42-989D-7EAF9894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1600" b="1" dirty="0">
                <a:latin typeface="Cambria" panose="02040503050406030204" pitchFamily="18" charset="0"/>
              </a:rPr>
              <a:t>Population</a:t>
            </a:r>
            <a:r>
              <a:rPr lang="en-US" sz="1600" dirty="0">
                <a:latin typeface="Cambria" panose="02040503050406030204" pitchFamily="18" charset="0"/>
              </a:rPr>
              <a:t>: </a:t>
            </a:r>
            <a:r>
              <a:rPr lang="en-US" sz="1600" dirty="0"/>
              <a:t>3,155,070 </a:t>
            </a:r>
            <a:r>
              <a:rPr lang="en-US" sz="1600" dirty="0">
                <a:latin typeface="Cambria" panose="02040503050406030204" pitchFamily="18" charset="0"/>
              </a:rPr>
              <a:t>in 2019, in the top ten for the state of Iowa.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Density</a:t>
            </a:r>
            <a:r>
              <a:rPr lang="en-US" sz="1600" dirty="0">
                <a:latin typeface="Cambria" panose="02040503050406030204" pitchFamily="18" charset="0"/>
              </a:rPr>
              <a:t>: </a:t>
            </a:r>
            <a:r>
              <a:rPr lang="en-US" sz="1600" dirty="0"/>
              <a:t>52.7 </a:t>
            </a:r>
            <a:r>
              <a:rPr lang="en-US" sz="1600" dirty="0">
                <a:latin typeface="Cambria" panose="02040503050406030204" pitchFamily="18" charset="0"/>
              </a:rPr>
              <a:t>people per square mile.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Major employers</a:t>
            </a:r>
            <a:r>
              <a:rPr lang="en-US" sz="1600" dirty="0">
                <a:latin typeface="Cambria" panose="02040503050406030204" pitchFamily="18" charset="0"/>
              </a:rPr>
              <a:t>: State/federal agencies</a:t>
            </a:r>
          </a:p>
          <a:p>
            <a:r>
              <a:rPr lang="en-US" sz="1600" dirty="0">
                <a:latin typeface="Cambria" panose="02040503050406030204" pitchFamily="18" charset="0"/>
              </a:rPr>
              <a:t>Ranked in the top 15 </a:t>
            </a:r>
            <a:r>
              <a:rPr lang="en-US" sz="1600" i="1" dirty="0">
                <a:latin typeface="Cambria" panose="02040503050406030204" pitchFamily="18" charset="0"/>
              </a:rPr>
              <a:t>"Cities that have done the best since the recession"</a:t>
            </a:r>
            <a:r>
              <a:rPr lang="en-US" sz="1600" dirty="0">
                <a:latin typeface="Cambria" panose="02040503050406030204" pitchFamily="18" charset="0"/>
              </a:rPr>
              <a:t> by Bloomberg</a:t>
            </a:r>
          </a:p>
          <a:p>
            <a:r>
              <a:rPr lang="en-US" sz="1600" dirty="0">
                <a:latin typeface="Cambria" panose="02040503050406030204" pitchFamily="18" charset="0"/>
              </a:rPr>
              <a:t>Ames is a moderately-sized town smack-dab in the middle of Iowa, containing Iowa State University (ISU) and nestled between the state's major east-west and north-south highways</a:t>
            </a:r>
          </a:p>
          <a:p>
            <a:r>
              <a:rPr lang="en-US" sz="1600" dirty="0" err="1">
                <a:latin typeface="Cambria" panose="02040503050406030204" pitchFamily="18" charset="0"/>
              </a:rPr>
              <a:t>Lowa</a:t>
            </a:r>
            <a:r>
              <a:rPr lang="en-US" sz="1600" dirty="0">
                <a:latin typeface="Cambria" panose="02040503050406030204" pitchFamily="18" charset="0"/>
              </a:rPr>
              <a:t> State University is just west of the center of town;  this has a big impact on adjacent and nearby properties. </a:t>
            </a:r>
          </a:p>
          <a:p>
            <a:endParaRPr lang="en-US" sz="16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88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401B-5D76-E641-A513-1AAFDB9B2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67" y="2676183"/>
            <a:ext cx="9603275" cy="752818"/>
          </a:xfrm>
        </p:spPr>
        <p:txBody>
          <a:bodyPr/>
          <a:lstStyle/>
          <a:p>
            <a:r>
              <a:rPr lang="en-US" dirty="0"/>
              <a:t>         </a:t>
            </a:r>
            <a:r>
              <a:rPr lang="en-US" dirty="0">
                <a:latin typeface="Cambria" panose="02040503050406030204" pitchFamily="18" charset="0"/>
              </a:rPr>
              <a:t>Findings &amp;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98903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BBDE44-D8E2-A442-B597-C989E18CB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6" y="157163"/>
            <a:ext cx="10758488" cy="51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6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ED2502-DC21-FA42-A4AF-F4531C7A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4" y="958511"/>
            <a:ext cx="11215689" cy="47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83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CA8B-6A9D-9D4E-831B-E13F8BAF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anose="02040503050406030204" pitchFamily="18" charset="0"/>
              </a:rPr>
              <a:t>Cont</a:t>
            </a:r>
            <a:r>
              <a:rPr lang="en-US" dirty="0">
                <a:latin typeface="Cambria" panose="02040503050406030204" pitchFamily="18" charset="0"/>
              </a:rPr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CAF5-DCD5-E546-818B-A62D12C27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830120"/>
            <a:ext cx="9603275" cy="2027631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Seasonal pattern in House hold, with peaks in June and July.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Looks like a good chunk of houses are in North Ames, Collect Creek, and Old Town, with few houses in Bluestem, </a:t>
            </a:r>
            <a:r>
              <a:rPr lang="en-US" dirty="0" err="1">
                <a:latin typeface="Cambria" panose="02040503050406030204" pitchFamily="18" charset="0"/>
              </a:rPr>
              <a:t>Northpark</a:t>
            </a:r>
            <a:r>
              <a:rPr lang="en-US" dirty="0">
                <a:latin typeface="Cambria" panose="02040503050406030204" pitchFamily="18" charset="0"/>
              </a:rPr>
              <a:t> Villa and Veenke</a:t>
            </a:r>
            <a:r>
              <a:rPr lang="en-US" dirty="0"/>
              <a:t>r.</a:t>
            </a:r>
          </a:p>
        </p:txBody>
      </p:sp>
    </p:spTree>
    <p:extLst>
      <p:ext uri="{BB962C8B-B14F-4D97-AF65-F5344CB8AC3E}">
        <p14:creationId xmlns:p14="http://schemas.microsoft.com/office/powerpoint/2010/main" val="285368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650837-0D44-4CA9-9BC0-5988B79B6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2008045"/>
            <a:ext cx="4558013" cy="383064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mbria" panose="02040503050406030204" pitchFamily="18" charset="0"/>
              </a:rPr>
              <a:t>The average lot is 0.23 acres, the median 0.22 acres The biggest lot is 3.65 acres, the smallest 0.03 acres</a:t>
            </a:r>
          </a:p>
          <a:p>
            <a:r>
              <a:rPr lang="en-US" dirty="0">
                <a:latin typeface="Cambria" panose="02040503050406030204" pitchFamily="18" charset="0"/>
              </a:rPr>
              <a:t>We can see that both the square footage of a house and lot size are positively skewed, </a:t>
            </a:r>
          </a:p>
          <a:p>
            <a:r>
              <a:rPr lang="en-US" dirty="0">
                <a:latin typeface="Cambria" panose="02040503050406030204" pitchFamily="18" charset="0"/>
              </a:rPr>
              <a:t>but lot size much more so with plenty of outliers. </a:t>
            </a:r>
          </a:p>
          <a:p>
            <a:r>
              <a:rPr lang="en-US" dirty="0">
                <a:latin typeface="Cambria" panose="02040503050406030204" pitchFamily="18" charset="0"/>
              </a:rPr>
              <a:t>It will definitely impact these outlier with price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A88715-78DF-C848-9968-E5611DCF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89" y="1676397"/>
            <a:ext cx="6391271" cy="3830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E274F3C4-CC96-154D-93B7-61536CC4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585146"/>
          </a:xfrm>
        </p:spPr>
        <p:txBody>
          <a:bodyPr/>
          <a:lstStyle/>
          <a:p>
            <a:r>
              <a:rPr lang="en-US" dirty="0" err="1">
                <a:latin typeface="Cambria" panose="02040503050406030204" pitchFamily="18" charset="0"/>
              </a:rPr>
              <a:t>Cont</a:t>
            </a:r>
            <a:r>
              <a:rPr lang="en-US" dirty="0">
                <a:latin typeface="Cambria" panose="02040503050406030204" pitchFamily="18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53286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E010-3CD7-7748-A7A5-6106CBE0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2850E-5827-6648-BE9B-FFEC813FB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692626"/>
            <a:ext cx="9603275" cy="1819998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Cleaning all null values of main 23 categorical features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Get dummies for all required features</a:t>
            </a:r>
          </a:p>
        </p:txBody>
      </p:sp>
    </p:spTree>
    <p:extLst>
      <p:ext uri="{BB962C8B-B14F-4D97-AF65-F5344CB8AC3E}">
        <p14:creationId xmlns:p14="http://schemas.microsoft.com/office/powerpoint/2010/main" val="416807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DE86-5831-C444-A5A5-6289842D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04" y="2904382"/>
            <a:ext cx="9603275" cy="1049235"/>
          </a:xfrm>
        </p:spPr>
        <p:txBody>
          <a:bodyPr/>
          <a:lstStyle/>
          <a:p>
            <a:r>
              <a:rPr lang="en-US" dirty="0"/>
              <a:t>		</a:t>
            </a:r>
            <a:r>
              <a:rPr lang="en-US" dirty="0">
                <a:latin typeface="Cambria" panose="02040503050406030204" pitchFamily="18" charset="0"/>
              </a:rPr>
              <a:t>Data visualization</a:t>
            </a: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48313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92BE-9B93-B84A-98BF-895F333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72" y="2573757"/>
            <a:ext cx="10710655" cy="104923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" panose="02040503050406030204" pitchFamily="18" charset="0"/>
              </a:rPr>
              <a:t>Data contain total 81 features and 2051 Id house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878 ID house for prediction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D63639-A798-2749-8E37-C2DE7CF69561}"/>
              </a:ext>
            </a:extLst>
          </p:cNvPr>
          <p:cNvSpPr txBox="1">
            <a:spLocks/>
          </p:cNvSpPr>
          <p:nvPr/>
        </p:nvSpPr>
        <p:spPr>
          <a:xfrm>
            <a:off x="1122912" y="608514"/>
            <a:ext cx="9603275" cy="5246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		</a:t>
            </a:r>
            <a:r>
              <a:rPr lang="en-US" dirty="0">
                <a:latin typeface="Cambria" panose="02040503050406030204" pitchFamily="18" charset="0"/>
              </a:rPr>
              <a:t>Sample size</a:t>
            </a:r>
          </a:p>
        </p:txBody>
      </p:sp>
    </p:spTree>
    <p:extLst>
      <p:ext uri="{BB962C8B-B14F-4D97-AF65-F5344CB8AC3E}">
        <p14:creationId xmlns:p14="http://schemas.microsoft.com/office/powerpoint/2010/main" val="320399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8FE-38C7-A74C-950D-7E87A9F3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79901"/>
            <a:ext cx="9603275" cy="524618"/>
          </a:xfrm>
        </p:spPr>
        <p:txBody>
          <a:bodyPr>
            <a:normAutofit fontScale="90000"/>
          </a:bodyPr>
          <a:lstStyle/>
          <a:p>
            <a:r>
              <a:rPr lang="en-US" dirty="0"/>
              <a:t>		</a:t>
            </a:r>
            <a:r>
              <a:rPr lang="en-US" dirty="0">
                <a:latin typeface="Cambria" panose="02040503050406030204" pitchFamily="18" charset="0"/>
              </a:rPr>
              <a:t>datatypes of sale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7F55-D90C-8441-99C2-535C5EC3F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53754"/>
            <a:ext cx="11058524" cy="4199728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Cambria" panose="02040503050406030204" pitchFamily="18" charset="0"/>
              </a:rPr>
              <a:t>Count 2051.000000 </a:t>
            </a:r>
          </a:p>
          <a:p>
            <a:r>
              <a:rPr lang="en-US" sz="1500" dirty="0">
                <a:latin typeface="Cambria" panose="02040503050406030204" pitchFamily="18" charset="0"/>
              </a:rPr>
              <a:t>Mean 181469.701609 </a:t>
            </a:r>
          </a:p>
          <a:p>
            <a:r>
              <a:rPr lang="en-US" sz="1500" dirty="0">
                <a:latin typeface="Cambria" panose="02040503050406030204" pitchFamily="18" charset="0"/>
              </a:rPr>
              <a:t>Std 79258.659352 </a:t>
            </a:r>
          </a:p>
          <a:p>
            <a:r>
              <a:rPr lang="en-US" sz="1500" dirty="0">
                <a:latin typeface="Cambria" panose="02040503050406030204" pitchFamily="18" charset="0"/>
              </a:rPr>
              <a:t>Min 12789.000000 </a:t>
            </a:r>
          </a:p>
          <a:p>
            <a:r>
              <a:rPr lang="en-US" sz="1500" dirty="0">
                <a:latin typeface="Cambria" panose="02040503050406030204" pitchFamily="18" charset="0"/>
              </a:rPr>
              <a:t>25% 129825.000000</a:t>
            </a:r>
          </a:p>
          <a:p>
            <a:r>
              <a:rPr lang="en-US" sz="1500" dirty="0">
                <a:latin typeface="Cambria" panose="02040503050406030204" pitchFamily="18" charset="0"/>
              </a:rPr>
              <a:t> 50% 162500.000000 </a:t>
            </a:r>
          </a:p>
          <a:p>
            <a:r>
              <a:rPr lang="en-US" sz="1500" dirty="0">
                <a:latin typeface="Cambria" panose="02040503050406030204" pitchFamily="18" charset="0"/>
              </a:rPr>
              <a:t>75% 214000.000000 </a:t>
            </a:r>
          </a:p>
          <a:p>
            <a:r>
              <a:rPr lang="en-US" sz="1500" dirty="0">
                <a:latin typeface="Cambria" panose="02040503050406030204" pitchFamily="18" charset="0"/>
              </a:rPr>
              <a:t>max 611657.000000 </a:t>
            </a:r>
          </a:p>
          <a:p>
            <a:r>
              <a:rPr lang="en-US" sz="1500" dirty="0">
                <a:latin typeface="Cambria" panose="02040503050406030204" pitchFamily="18" charset="0"/>
              </a:rPr>
              <a:t>The average sale price of a house in our dataset is close to $180,000,</a:t>
            </a:r>
          </a:p>
          <a:p>
            <a:r>
              <a:rPr lang="en-US" sz="1500" dirty="0">
                <a:latin typeface="Cambria" panose="02040503050406030204" pitchFamily="18" charset="0"/>
              </a:rPr>
              <a:t>With most of the values falling within the $130,000 to $215,000 range.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2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C2CB-069B-EF40-8D79-8B5CFDEB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004" y="2398471"/>
            <a:ext cx="9603275" cy="1049235"/>
          </a:xfrm>
        </p:spPr>
        <p:txBody>
          <a:bodyPr/>
          <a:lstStyle/>
          <a:p>
            <a:r>
              <a:rPr lang="en-US" dirty="0"/>
              <a:t>		</a:t>
            </a:r>
            <a:r>
              <a:rPr lang="en-US" dirty="0">
                <a:latin typeface="Cambria" panose="02040503050406030204" pitchFamily="18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88735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FE6E-5D23-224D-AED5-F8227A9B284A}"/>
              </a:ext>
            </a:extLst>
          </p:cNvPr>
          <p:cNvSpPr txBox="1">
            <a:spLocks/>
          </p:cNvSpPr>
          <p:nvPr/>
        </p:nvSpPr>
        <p:spPr>
          <a:xfrm>
            <a:off x="1451524" y="343002"/>
            <a:ext cx="9603275" cy="5999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	</a:t>
            </a:r>
            <a:r>
              <a:rPr lang="en-US" dirty="0">
                <a:latin typeface="Cambria" panose="02040503050406030204" pitchFamily="18" charset="0"/>
              </a:rPr>
              <a:t>distribution of features 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62F6B9E-74FE-4D42-A6B9-B19DF85E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63" y="1092994"/>
            <a:ext cx="6357938" cy="4672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B179C-5B73-F74E-B0B0-23B7B1C630D8}"/>
              </a:ext>
            </a:extLst>
          </p:cNvPr>
          <p:cNvSpPr txBox="1"/>
          <p:nvPr/>
        </p:nvSpPr>
        <p:spPr>
          <a:xfrm>
            <a:off x="422825" y="1092995"/>
            <a:ext cx="44492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categorical features will be much more interesting when compared to our target feature Sale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Mainly Sq. ft ,Garage Year Built ,Total rooms showing positive skew ,linearly they are related with price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We find that there are quite a few features that seem to show strong correlation to Sale Price, such as Overall Qual, Total Bsmt SF, Total_ </a:t>
            </a:r>
            <a:r>
              <a:rPr lang="en-US" dirty="0" err="1">
                <a:latin typeface="Cambria" panose="02040503050406030204" pitchFamily="18" charset="0"/>
              </a:rPr>
              <a:t>sqft</a:t>
            </a:r>
            <a:r>
              <a:rPr lang="en-US" dirty="0">
                <a:latin typeface="Cambria" panose="02040503050406030204" pitchFamily="18" charset="0"/>
              </a:rPr>
              <a:t>., and Year Remodel/Add. This confirms our natural intuition: we would expect that high quality, big house with big lot area with overall quality to be more expensive.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01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6F2C-AC81-A64F-9FAC-60DD853F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24" y="343002"/>
            <a:ext cx="9603275" cy="599973"/>
          </a:xfrm>
        </p:spPr>
        <p:txBody>
          <a:bodyPr/>
          <a:lstStyle/>
          <a:p>
            <a:r>
              <a:rPr lang="en-US" dirty="0"/>
              <a:t>		</a:t>
            </a:r>
            <a:r>
              <a:rPr lang="en-US" dirty="0">
                <a:latin typeface="Cambria" panose="02040503050406030204" pitchFamily="18" charset="0"/>
              </a:rPr>
              <a:t>Correlation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D9DA7-519C-294F-8AED-FC262B2FD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7688" y="2016125"/>
            <a:ext cx="3829050" cy="40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9970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828</Words>
  <Application>Microsoft Macintosh PowerPoint</Application>
  <PresentationFormat>Widescreen</PresentationFormat>
  <Paragraphs>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Cambria</vt:lpstr>
      <vt:lpstr>Gill Sans MT</vt:lpstr>
      <vt:lpstr>Gallery</vt:lpstr>
      <vt:lpstr>   Ames Housing Complex, LOWA                           Analysis         By       Upasana Mahanta</vt:lpstr>
      <vt:lpstr>INTRODUCTION</vt:lpstr>
      <vt:lpstr>Cleaning data</vt:lpstr>
      <vt:lpstr>  Data visualization   </vt:lpstr>
      <vt:lpstr>Data contain total 81 features and 2051 Id house 878 ID house for prediction </vt:lpstr>
      <vt:lpstr>  datatypes of sale price</vt:lpstr>
      <vt:lpstr>  Feature Engineering</vt:lpstr>
      <vt:lpstr>PowerPoint Presentation</vt:lpstr>
      <vt:lpstr>  Correlation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Model fitting and evaluation</vt:lpstr>
      <vt:lpstr>    X variables</vt:lpstr>
      <vt:lpstr>PowerPoint Presentation</vt:lpstr>
      <vt:lpstr> Evaluation of regression model</vt:lpstr>
      <vt:lpstr>     Model details</vt:lpstr>
      <vt:lpstr>         Findings &amp; recommendation</vt:lpstr>
      <vt:lpstr>PowerPoint Presentation</vt:lpstr>
      <vt:lpstr>PowerPoint Presentation</vt:lpstr>
      <vt:lpstr>Cont….</vt:lpstr>
      <vt:lpstr>Cont….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Ames Housing Complex                           Analysis         By       Upasana Mahanta</dc:title>
  <dc:creator>Microsoft Office User</dc:creator>
  <cp:lastModifiedBy>Microsoft Office User</cp:lastModifiedBy>
  <cp:revision>38</cp:revision>
  <dcterms:created xsi:type="dcterms:W3CDTF">2020-04-09T22:46:37Z</dcterms:created>
  <dcterms:modified xsi:type="dcterms:W3CDTF">2020-04-10T15:35:55Z</dcterms:modified>
</cp:coreProperties>
</file>